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2.xml" ContentType="application/vnd.openxmlformats-officedocument.presentationml.notesSlide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4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ascadia Code SemiBold" panose="020B0609020000020004" pitchFamily="49" charset="0"/>
      <p:bold r:id="rId15"/>
    </p:embeddedFont>
    <p:embeddedFont>
      <p:font typeface="Roboto Condensed Light" panose="02000000000000000000" pitchFamily="2" charset="0"/>
      <p:regular r:id="rId16"/>
      <p:italic r:id="rId17"/>
    </p:embeddedFont>
    <p:embeddedFont>
      <p:font typeface="Rubik" panose="020B0604020202020204" charset="-79"/>
      <p:regular r:id="rId18"/>
      <p:bold r:id="rId19"/>
      <p:italic r:id="rId20"/>
      <p:boldItalic r:id="rId21"/>
    </p:embeddedFont>
    <p:embeddedFont>
      <p:font typeface="Rubik Mono One" panose="020B0604020202020204" charset="-79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99"/>
    <a:srgbClr val="FF9900"/>
    <a:srgbClr val="FFCC00"/>
    <a:srgbClr val="CC66FF"/>
    <a:srgbClr val="FF0066"/>
    <a:srgbClr val="CC00CC"/>
    <a:srgbClr val="00CC66"/>
    <a:srgbClr val="494A69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8DA3FAF-D106-4C77-BB44-1B730D5D3ED4}">
  <a:tblStyle styleId="{58DA3FAF-D106-4C77-BB44-1B730D5D3ED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146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28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customXml" Target="../customXml/item1.xml"/></Relationships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050125" y="1605984"/>
            <a:ext cx="5585100" cy="12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05825" y="3086616"/>
            <a:ext cx="3929400" cy="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9400" y="-1317650"/>
            <a:ext cx="2039700" cy="1874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686925" y="4129475"/>
            <a:ext cx="5474147" cy="2220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ubik Mono One"/>
              </a:rPr>
              <a:t>JUSTICEJUSTICEJUSTICE</a:t>
            </a:r>
          </a:p>
        </p:txBody>
      </p:sp>
      <p:sp>
        <p:nvSpPr>
          <p:cNvPr id="13" name="Google Shape;13;p2"/>
          <p:cNvSpPr/>
          <p:nvPr/>
        </p:nvSpPr>
        <p:spPr>
          <a:xfrm>
            <a:off x="-1027825" y="810079"/>
            <a:ext cx="5474147" cy="2220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ubik Mono One"/>
              </a:rPr>
              <a:t>JUSTICEJUSTICEJUSTICE</a:t>
            </a:r>
          </a:p>
        </p:txBody>
      </p:sp>
      <p:sp>
        <p:nvSpPr>
          <p:cNvPr id="14" name="Google Shape;14;p2"/>
          <p:cNvSpPr/>
          <p:nvPr/>
        </p:nvSpPr>
        <p:spPr>
          <a:xfrm rot="10800000" flipH="1">
            <a:off x="6910400" y="4625729"/>
            <a:ext cx="2039700" cy="1874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7762000" y="4402479"/>
            <a:ext cx="1799322" cy="2220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ubik Mono One"/>
              </a:rPr>
              <a:t>CONTENT</a:t>
            </a:r>
          </a:p>
        </p:txBody>
      </p:sp>
      <p:sp>
        <p:nvSpPr>
          <p:cNvPr id="24" name="Google Shape;24;p4"/>
          <p:cNvSpPr/>
          <p:nvPr/>
        </p:nvSpPr>
        <p:spPr>
          <a:xfrm>
            <a:off x="-331400" y="3432650"/>
            <a:ext cx="816900" cy="816900"/>
          </a:xfrm>
          <a:prstGeom prst="plus">
            <a:avLst>
              <a:gd name="adj" fmla="val 250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6476950" y="4724800"/>
            <a:ext cx="727800" cy="117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4"/>
          <p:cNvSpPr/>
          <p:nvPr/>
        </p:nvSpPr>
        <p:spPr>
          <a:xfrm rot="-5400000">
            <a:off x="-515525" y="152800"/>
            <a:ext cx="727800" cy="117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APTION_ONLY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/>
          <p:nvPr/>
        </p:nvSpPr>
        <p:spPr>
          <a:xfrm>
            <a:off x="7650272" y="4513502"/>
            <a:ext cx="1709203" cy="295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ubik Mono One"/>
              </a:rPr>
              <a:t>WORDS</a:t>
            </a:r>
          </a:p>
        </p:txBody>
      </p:sp>
      <p:sp>
        <p:nvSpPr>
          <p:cNvPr id="212" name="Google Shape;212;p32"/>
          <p:cNvSpPr/>
          <p:nvPr/>
        </p:nvSpPr>
        <p:spPr>
          <a:xfrm rot="5400000">
            <a:off x="-628928" y="491652"/>
            <a:ext cx="2402245" cy="295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ubik Mono One"/>
              </a:rPr>
              <a:t>AWESOME</a:t>
            </a:r>
          </a:p>
        </p:txBody>
      </p:sp>
      <p:sp>
        <p:nvSpPr>
          <p:cNvPr id="213" name="Google Shape;213;p32"/>
          <p:cNvSpPr/>
          <p:nvPr/>
        </p:nvSpPr>
        <p:spPr>
          <a:xfrm rot="2700000">
            <a:off x="7819421" y="577785"/>
            <a:ext cx="816708" cy="816708"/>
          </a:xfrm>
          <a:prstGeom prst="plus">
            <a:avLst>
              <a:gd name="adj" fmla="val 25878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2"/>
          <p:cNvSpPr/>
          <p:nvPr/>
        </p:nvSpPr>
        <p:spPr>
          <a:xfrm>
            <a:off x="452025" y="3762250"/>
            <a:ext cx="816900" cy="816900"/>
          </a:xfrm>
          <a:prstGeom prst="plus">
            <a:avLst>
              <a:gd name="adj" fmla="val 250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_1_2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/>
          <p:nvPr/>
        </p:nvSpPr>
        <p:spPr>
          <a:xfrm>
            <a:off x="4163696" y="3790735"/>
            <a:ext cx="816600" cy="816600"/>
          </a:xfrm>
          <a:prstGeom prst="plus">
            <a:avLst>
              <a:gd name="adj" fmla="val 25878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3"/>
          <p:cNvSpPr/>
          <p:nvPr/>
        </p:nvSpPr>
        <p:spPr>
          <a:xfrm>
            <a:off x="7949010" y="1345665"/>
            <a:ext cx="2401424" cy="295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ubik Mono One"/>
              </a:rPr>
              <a:t>JUSTICE</a:t>
            </a:r>
          </a:p>
        </p:txBody>
      </p:sp>
      <p:sp>
        <p:nvSpPr>
          <p:cNvPr id="218" name="Google Shape;218;p33"/>
          <p:cNvSpPr/>
          <p:nvPr/>
        </p:nvSpPr>
        <p:spPr>
          <a:xfrm>
            <a:off x="-1206440" y="1345665"/>
            <a:ext cx="2401424" cy="295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ubik Mono One"/>
              </a:rPr>
              <a:t>JUSTICE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78" r:id="rId4"/>
    <p:sldLayoutId id="2147483679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>
            <a:spLocks noGrp="1"/>
          </p:cNvSpPr>
          <p:nvPr>
            <p:ph type="ctrTitle" idx="4294967295"/>
          </p:nvPr>
        </p:nvSpPr>
        <p:spPr>
          <a:xfrm>
            <a:off x="763587" y="997065"/>
            <a:ext cx="7616825" cy="16768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i="1" dirty="0">
                <a:solidFill>
                  <a:schemeClr val="bg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M</a:t>
            </a:r>
            <a:r>
              <a:rPr lang="es-MX" sz="2800" i="1" dirty="0">
                <a:solidFill>
                  <a:schemeClr val="bg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é</a:t>
            </a:r>
            <a:r>
              <a:rPr lang="en" sz="2800" i="1" dirty="0">
                <a:solidFill>
                  <a:schemeClr val="bg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todo de ordenamiento </a:t>
            </a:r>
            <a:br>
              <a:rPr lang="en" sz="2400" dirty="0">
                <a:latin typeface="Cascadia Code SemiBold" panose="020B0609020000020004" pitchFamily="49" charset="0"/>
                <a:cs typeface="Cascadia Code SemiBold" panose="020B0609020000020004" pitchFamily="49" charset="0"/>
              </a:rPr>
            </a:br>
            <a:r>
              <a:rPr lang="en" sz="2400" dirty="0"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    </a:t>
            </a:r>
            <a:r>
              <a:rPr lang="en" sz="6600" dirty="0">
                <a:solidFill>
                  <a:srgbClr val="00B0F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Quick Sort;</a:t>
            </a:r>
            <a:endParaRPr sz="5400" dirty="0">
              <a:solidFill>
                <a:srgbClr val="00B0F0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229" name="Google Shape;229;p36"/>
          <p:cNvSpPr txBox="1">
            <a:spLocks noGrp="1"/>
          </p:cNvSpPr>
          <p:nvPr>
            <p:ph type="subTitle" idx="4294967295"/>
          </p:nvPr>
        </p:nvSpPr>
        <p:spPr>
          <a:xfrm>
            <a:off x="4319289" y="3007379"/>
            <a:ext cx="4024312" cy="13234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1600" b="1" i="0" dirty="0">
                <a:solidFill>
                  <a:srgbClr val="FF0066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Colín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1600" b="1" i="0" dirty="0">
                <a:solidFill>
                  <a:srgbClr val="CC00CC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Rios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1600" b="1" i="0" dirty="0">
                <a:solidFill>
                  <a:srgbClr val="FF990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Alejandro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                 </a:t>
            </a:r>
            <a:endParaRPr lang="en-US" sz="1600" dirty="0">
              <a:solidFill>
                <a:srgbClr val="000000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139700" indent="0" algn="l">
              <a:buNone/>
            </a:pPr>
            <a:r>
              <a:rPr lang="en-US" sz="1600" b="1" i="0" dirty="0">
                <a:solidFill>
                  <a:srgbClr val="0070C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Davila Sanchez </a:t>
            </a:r>
            <a:r>
              <a:rPr lang="en-US" sz="1600" b="1" i="0" dirty="0">
                <a:solidFill>
                  <a:srgbClr val="FF990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Miguel </a:t>
            </a:r>
            <a:r>
              <a:rPr lang="en-US" sz="1600" b="1" dirty="0">
                <a:solidFill>
                  <a:srgbClr val="FF0066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Á</a:t>
            </a:r>
            <a:r>
              <a:rPr lang="en-US" sz="1600" b="1" i="0" dirty="0">
                <a:solidFill>
                  <a:srgbClr val="FF0066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ngel</a:t>
            </a:r>
            <a:endParaRPr lang="en-US" sz="1600" dirty="0">
              <a:solidFill>
                <a:srgbClr val="FF0066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139700" indent="0">
              <a:buNone/>
            </a:pPr>
            <a:r>
              <a:rPr lang="en-US" sz="1600" b="1" i="0" dirty="0">
                <a:solidFill>
                  <a:srgbClr val="CC00CC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Díaz </a:t>
            </a:r>
            <a:r>
              <a:rPr lang="en-US" sz="1600" b="1" i="0" dirty="0">
                <a:solidFill>
                  <a:srgbClr val="FF990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Bartolon Estrella </a:t>
            </a:r>
            <a:r>
              <a:rPr lang="en-US" sz="1600" b="1" i="0" dirty="0">
                <a:solidFill>
                  <a:srgbClr val="FF0066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Adai</a:t>
            </a:r>
            <a:endParaRPr lang="en-US" sz="1600" dirty="0">
              <a:solidFill>
                <a:srgbClr val="FF0066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139700" indent="0" algn="l">
              <a:buNone/>
            </a:pPr>
            <a:r>
              <a:rPr lang="en-US" sz="1600" b="1" i="0" dirty="0">
                <a:solidFill>
                  <a:srgbClr val="CC00CC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Fernández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1600" b="1" i="0" dirty="0">
                <a:solidFill>
                  <a:srgbClr val="0070C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Uriegas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-US" sz="1600" b="1" dirty="0">
                <a:solidFill>
                  <a:srgbClr val="FF0066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Á</a:t>
            </a:r>
            <a:r>
              <a:rPr lang="en-US" sz="1600" b="1" i="0" dirty="0">
                <a:solidFill>
                  <a:srgbClr val="FF0066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ngel Navila</a:t>
            </a:r>
          </a:p>
          <a:p>
            <a:pPr marL="139700" indent="0" algn="l">
              <a:buNone/>
            </a:pPr>
            <a:r>
              <a:rPr lang="en-US" sz="1600" b="1" dirty="0">
                <a:solidFill>
                  <a:srgbClr val="FF0066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Dante </a:t>
            </a:r>
            <a:r>
              <a:rPr lang="en-US" sz="1600" b="1" dirty="0">
                <a:solidFill>
                  <a:srgbClr val="FFCC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Contreras Molina</a:t>
            </a:r>
            <a:endParaRPr lang="en-US" sz="1600" dirty="0">
              <a:solidFill>
                <a:srgbClr val="FFCC00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C25C93-2B65-D10B-BAFC-F7878114CA7D}"/>
              </a:ext>
            </a:extLst>
          </p:cNvPr>
          <p:cNvSpPr txBox="1"/>
          <p:nvPr/>
        </p:nvSpPr>
        <p:spPr>
          <a:xfrm>
            <a:off x="2723173" y="2977581"/>
            <a:ext cx="159611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CC66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//#21100182</a:t>
            </a:r>
            <a:endParaRPr lang="en-US" sz="1600" dirty="0">
              <a:solidFill>
                <a:srgbClr val="00CC66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sz="1600" b="1" dirty="0">
                <a:solidFill>
                  <a:srgbClr val="00CC66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//#22100177</a:t>
            </a:r>
            <a:endParaRPr lang="en-US" sz="1600" dirty="0">
              <a:solidFill>
                <a:srgbClr val="00CC66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sz="1600" b="1" dirty="0">
                <a:solidFill>
                  <a:srgbClr val="00CC66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//#22100181</a:t>
            </a:r>
            <a:endParaRPr lang="en-US" sz="1600" dirty="0">
              <a:solidFill>
                <a:srgbClr val="00CC66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sz="1600" b="1" i="0" dirty="0">
                <a:solidFill>
                  <a:srgbClr val="00CC66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//#22100182</a:t>
            </a:r>
          </a:p>
          <a:p>
            <a:r>
              <a:rPr lang="en-US" sz="1600" b="1" dirty="0">
                <a:solidFill>
                  <a:srgbClr val="00CC66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//#22100703</a:t>
            </a:r>
            <a:endParaRPr lang="en-US" sz="1600" dirty="0">
              <a:solidFill>
                <a:srgbClr val="00CC66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782BD9D7-D758-359A-76BF-7B08D0B49B17}"/>
              </a:ext>
            </a:extLst>
          </p:cNvPr>
          <p:cNvSpPr/>
          <p:nvPr/>
        </p:nvSpPr>
        <p:spPr>
          <a:xfrm>
            <a:off x="375556" y="538769"/>
            <a:ext cx="8360229" cy="4065961"/>
          </a:xfrm>
          <a:prstGeom prst="roundRect">
            <a:avLst/>
          </a:prstGeom>
          <a:noFill/>
          <a:ln>
            <a:solidFill>
              <a:srgbClr val="CC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98A9846E-3BA0-5C0E-B468-78D74C3DF801}"/>
              </a:ext>
            </a:extLst>
          </p:cNvPr>
          <p:cNvSpPr/>
          <p:nvPr/>
        </p:nvSpPr>
        <p:spPr>
          <a:xfrm>
            <a:off x="164645" y="367355"/>
            <a:ext cx="8782050" cy="4408787"/>
          </a:xfrm>
          <a:prstGeom prst="roundRect">
            <a:avLst/>
          </a:prstGeom>
          <a:noFill/>
          <a:ln w="38100">
            <a:solidFill>
              <a:srgbClr val="CC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61987F1-01C9-2059-FB3B-2577EA849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14" y="2519002"/>
            <a:ext cx="2414357" cy="22375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E5AC5A3E-E769-5311-EA71-DF980B4C3AFF}"/>
              </a:ext>
            </a:extLst>
          </p:cNvPr>
          <p:cNvSpPr/>
          <p:nvPr/>
        </p:nvSpPr>
        <p:spPr>
          <a:xfrm>
            <a:off x="0" y="-62403"/>
            <a:ext cx="9144000" cy="682890"/>
          </a:xfrm>
          <a:prstGeom prst="rect">
            <a:avLst/>
          </a:prstGeom>
          <a:solidFill>
            <a:srgbClr val="494A69"/>
          </a:solidFill>
          <a:ln>
            <a:solidFill>
              <a:srgbClr val="494A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42B8C7C-3C52-CB9F-2A92-278F0B5FCBB2}"/>
              </a:ext>
            </a:extLst>
          </p:cNvPr>
          <p:cNvSpPr/>
          <p:nvPr/>
        </p:nvSpPr>
        <p:spPr>
          <a:xfrm>
            <a:off x="166349" y="922564"/>
            <a:ext cx="2751362" cy="3592286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E57D059-226E-A47A-2F41-B7FE6256DE4B}"/>
              </a:ext>
            </a:extLst>
          </p:cNvPr>
          <p:cNvSpPr txBox="1"/>
          <p:nvPr/>
        </p:nvSpPr>
        <p:spPr>
          <a:xfrm>
            <a:off x="166349" y="-105679"/>
            <a:ext cx="503940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s-MX" sz="3200" b="1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Notación </a:t>
            </a:r>
            <a:r>
              <a:rPr kumimoji="0" lang="es-MX" sz="3200" b="1" u="none" strike="noStrike" kern="0" cap="none" spc="0" normalizeH="0" baseline="0" noProof="0" dirty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O grande</a:t>
            </a:r>
            <a:r>
              <a:rPr kumimoji="0" lang="en-US" sz="3200" b="1" u="none" strike="noStrike" kern="0" cap="none" spc="0" normalizeH="0" baseline="0" noProof="0" dirty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 </a:t>
            </a:r>
            <a:r>
              <a:rPr kumimoji="0" lang="en-US" sz="4400" b="1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{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2C96CDB-9079-52F2-5E3C-BDED07AEBA6F}"/>
              </a:ext>
            </a:extLst>
          </p:cNvPr>
          <p:cNvSpPr/>
          <p:nvPr/>
        </p:nvSpPr>
        <p:spPr>
          <a:xfrm>
            <a:off x="3196319" y="922564"/>
            <a:ext cx="2751362" cy="3592286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5B96E94-82C3-7010-DA84-E0BD3146BBFB}"/>
              </a:ext>
            </a:extLst>
          </p:cNvPr>
          <p:cNvSpPr/>
          <p:nvPr/>
        </p:nvSpPr>
        <p:spPr>
          <a:xfrm>
            <a:off x="6226289" y="922564"/>
            <a:ext cx="2751362" cy="3592286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9BCC888-3169-0099-E991-CC27FDB23CC1}"/>
              </a:ext>
            </a:extLst>
          </p:cNvPr>
          <p:cNvSpPr/>
          <p:nvPr/>
        </p:nvSpPr>
        <p:spPr>
          <a:xfrm>
            <a:off x="253093" y="979714"/>
            <a:ext cx="2530928" cy="604157"/>
          </a:xfrm>
          <a:prstGeom prst="rect">
            <a:avLst/>
          </a:prstGeom>
          <a:solidFill>
            <a:schemeClr val="accent2">
              <a:lumMod val="25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DADA66E-4EED-2F1E-4017-A3CE8FF62D87}"/>
              </a:ext>
            </a:extLst>
          </p:cNvPr>
          <p:cNvSpPr txBox="1"/>
          <p:nvPr/>
        </p:nvSpPr>
        <p:spPr>
          <a:xfrm>
            <a:off x="517070" y="1050959"/>
            <a:ext cx="20029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Mejor Caso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A0BE8DA-2C47-1B18-484F-7AAD628062D4}"/>
              </a:ext>
            </a:extLst>
          </p:cNvPr>
          <p:cNvSpPr/>
          <p:nvPr/>
        </p:nvSpPr>
        <p:spPr>
          <a:xfrm>
            <a:off x="3306536" y="979714"/>
            <a:ext cx="2530928" cy="604157"/>
          </a:xfrm>
          <a:prstGeom prst="rect">
            <a:avLst/>
          </a:prstGeom>
          <a:solidFill>
            <a:schemeClr val="accent2">
              <a:lumMod val="25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D478C948-2DF7-18AA-6324-D4079A4978F5}"/>
              </a:ext>
            </a:extLst>
          </p:cNvPr>
          <p:cNvSpPr/>
          <p:nvPr/>
        </p:nvSpPr>
        <p:spPr>
          <a:xfrm>
            <a:off x="6336506" y="979712"/>
            <a:ext cx="2530928" cy="604157"/>
          </a:xfrm>
          <a:prstGeom prst="rect">
            <a:avLst/>
          </a:prstGeom>
          <a:solidFill>
            <a:schemeClr val="accent2">
              <a:lumMod val="25000"/>
            </a:schemeClr>
          </a:solidFill>
          <a:ln>
            <a:solidFill>
              <a:schemeClr val="accent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1DC8D8F-5298-9A78-CC32-E91301865977}"/>
              </a:ext>
            </a:extLst>
          </p:cNvPr>
          <p:cNvSpPr txBox="1"/>
          <p:nvPr/>
        </p:nvSpPr>
        <p:spPr>
          <a:xfrm>
            <a:off x="3244112" y="1050957"/>
            <a:ext cx="26557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Caso Promedio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58AFCAF-3D14-721E-A580-063726A5390C}"/>
              </a:ext>
            </a:extLst>
          </p:cNvPr>
          <p:cNvSpPr txBox="1"/>
          <p:nvPr/>
        </p:nvSpPr>
        <p:spPr>
          <a:xfrm>
            <a:off x="6600483" y="1016066"/>
            <a:ext cx="20029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Peor Caso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B7CD30F9-6D25-43A9-E722-66D5E6E9E136}"/>
              </a:ext>
            </a:extLst>
          </p:cNvPr>
          <p:cNvSpPr txBox="1"/>
          <p:nvPr/>
        </p:nvSpPr>
        <p:spPr>
          <a:xfrm>
            <a:off x="305140" y="1842673"/>
            <a:ext cx="242683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600" dirty="0">
                <a:solidFill>
                  <a:schemeClr val="bg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Ocurre cuando el pivote elegido divide la matriz en dos partes iguales en cada llamada recursiva.</a:t>
            </a:r>
            <a:endParaRPr lang="es-MX" sz="1600" dirty="0">
              <a:solidFill>
                <a:schemeClr val="bg1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5534FA6-6D84-0208-467A-E9544E0D45CA}"/>
              </a:ext>
            </a:extLst>
          </p:cNvPr>
          <p:cNvSpPr txBox="1"/>
          <p:nvPr/>
        </p:nvSpPr>
        <p:spPr>
          <a:xfrm>
            <a:off x="3358583" y="1814700"/>
            <a:ext cx="229110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600" b="0" i="0" dirty="0">
                <a:solidFill>
                  <a:schemeClr val="bg1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La elección aleatoria o estratégica del pivote contribuye a este rendimiento. </a:t>
            </a:r>
            <a:endParaRPr lang="es-MX" sz="1200" dirty="0">
              <a:solidFill>
                <a:schemeClr val="bg1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E46B69B-F235-153A-55FA-B55732F0179A}"/>
              </a:ext>
            </a:extLst>
          </p:cNvPr>
          <p:cNvSpPr txBox="1"/>
          <p:nvPr/>
        </p:nvSpPr>
        <p:spPr>
          <a:xfrm>
            <a:off x="6388553" y="1779808"/>
            <a:ext cx="242683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600" dirty="0">
                <a:solidFill>
                  <a:schemeClr val="bg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Ocurre cuando la elección del pivote no es buena y la matriz está parcialmente ordenada.</a:t>
            </a:r>
            <a:endParaRPr lang="es-MX" sz="1600" dirty="0">
              <a:solidFill>
                <a:schemeClr val="bg1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889991A-568F-B2CA-B8AF-8044E7A3E4CF}"/>
              </a:ext>
            </a:extLst>
          </p:cNvPr>
          <p:cNvSpPr txBox="1"/>
          <p:nvPr/>
        </p:nvSpPr>
        <p:spPr>
          <a:xfrm>
            <a:off x="133178" y="3656895"/>
            <a:ext cx="27707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800" dirty="0">
                <a:solidFill>
                  <a:srgbClr val="CC66FF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O(n log (n))</a:t>
            </a:r>
            <a:endParaRPr lang="es-ES" sz="2000" dirty="0">
              <a:solidFill>
                <a:srgbClr val="CC66FF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073A3FB-26D5-516E-1FE5-A69DF38BF74C}"/>
              </a:ext>
            </a:extLst>
          </p:cNvPr>
          <p:cNvSpPr txBox="1"/>
          <p:nvPr/>
        </p:nvSpPr>
        <p:spPr>
          <a:xfrm>
            <a:off x="3196319" y="3664523"/>
            <a:ext cx="27707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800" dirty="0">
                <a:solidFill>
                  <a:srgbClr val="CC66FF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O(n log (n))</a:t>
            </a:r>
            <a:endParaRPr lang="es-ES" sz="2000" dirty="0">
              <a:solidFill>
                <a:srgbClr val="CC66FF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19F0B2F-5250-DA78-F430-47A3A2F1217C}"/>
              </a:ext>
            </a:extLst>
          </p:cNvPr>
          <p:cNvSpPr txBox="1"/>
          <p:nvPr/>
        </p:nvSpPr>
        <p:spPr>
          <a:xfrm>
            <a:off x="6204350" y="3664523"/>
            <a:ext cx="27707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800" dirty="0">
                <a:solidFill>
                  <a:srgbClr val="CC66FF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O(n^2)</a:t>
            </a:r>
            <a:endParaRPr lang="es-ES" sz="2000" dirty="0">
              <a:solidFill>
                <a:srgbClr val="CC66FF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675450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B8E9726-8287-8C0B-4099-C98F9AF98CED}"/>
              </a:ext>
            </a:extLst>
          </p:cNvPr>
          <p:cNvSpPr/>
          <p:nvPr/>
        </p:nvSpPr>
        <p:spPr>
          <a:xfrm>
            <a:off x="0" y="-62404"/>
            <a:ext cx="9144000" cy="984967"/>
          </a:xfrm>
          <a:prstGeom prst="rect">
            <a:avLst/>
          </a:prstGeom>
          <a:solidFill>
            <a:srgbClr val="494A69"/>
          </a:solidFill>
          <a:ln>
            <a:solidFill>
              <a:srgbClr val="494A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9717E82-F51C-16EC-BE40-C0DFC0463C37}"/>
              </a:ext>
            </a:extLst>
          </p:cNvPr>
          <p:cNvSpPr txBox="1"/>
          <p:nvPr/>
        </p:nvSpPr>
        <p:spPr>
          <a:xfrm>
            <a:off x="407193" y="118553"/>
            <a:ext cx="424645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4400" b="1" u="none" strike="noStrike" kern="0" cap="none" spc="0" normalizeH="0" baseline="0" noProof="0" dirty="0">
                <a:ln>
                  <a:noFill/>
                </a:ln>
                <a:solidFill>
                  <a:srgbClr val="FF6699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Conclusion</a:t>
            </a:r>
            <a:r>
              <a:rPr kumimoji="0" lang="en-US" sz="4400" b="1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 </a:t>
            </a:r>
            <a:r>
              <a:rPr kumimoji="0" lang="en-US" sz="4400" b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{</a:t>
            </a: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D1AB2BE-3456-561D-25AA-00DB0C857407}"/>
              </a:ext>
            </a:extLst>
          </p:cNvPr>
          <p:cNvSpPr txBox="1"/>
          <p:nvPr/>
        </p:nvSpPr>
        <p:spPr>
          <a:xfrm>
            <a:off x="225538" y="1629567"/>
            <a:ext cx="869292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0" i="0" dirty="0">
                <a:solidFill>
                  <a:srgbClr val="ECECF1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En </a:t>
            </a:r>
            <a:r>
              <a:rPr lang="es-ES" sz="1800" dirty="0">
                <a:solidFill>
                  <a:srgbClr val="ECECF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conclusión</a:t>
            </a:r>
            <a:r>
              <a:rPr lang="es-ES" sz="1800" b="0" i="0" dirty="0">
                <a:solidFill>
                  <a:srgbClr val="ECECF1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, Quick </a:t>
            </a:r>
            <a:r>
              <a:rPr lang="es-ES" sz="1800" b="0" i="0" dirty="0" err="1">
                <a:solidFill>
                  <a:srgbClr val="ECECF1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Sort</a:t>
            </a:r>
            <a:r>
              <a:rPr lang="es-ES" sz="1800" b="0" i="0" dirty="0">
                <a:solidFill>
                  <a:srgbClr val="ECECF1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es un algoritmo </a:t>
            </a:r>
            <a:r>
              <a:rPr lang="es-ES" sz="1800" dirty="0">
                <a:solidFill>
                  <a:srgbClr val="ECECF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que se destaca </a:t>
            </a:r>
            <a:r>
              <a:rPr lang="es-ES" sz="1800" b="0" i="0" dirty="0">
                <a:solidFill>
                  <a:srgbClr val="ECECF1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entre los demás métodos de ordenamiento debido a que es altamente eficiente y rápido. </a:t>
            </a:r>
          </a:p>
          <a:p>
            <a:pPr algn="just"/>
            <a:r>
              <a:rPr lang="es-ES" sz="1800" dirty="0">
                <a:solidFill>
                  <a:srgbClr val="ECECF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Ya que</a:t>
            </a:r>
            <a:r>
              <a:rPr lang="es-ES" sz="1800" b="0" i="0" dirty="0">
                <a:solidFill>
                  <a:srgbClr val="ECECF1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la estrategia que utiliza para subdividirse en subproblemas lo hace excelente para listas grandes de datos. </a:t>
            </a:r>
            <a:r>
              <a:rPr lang="es-ES" sz="1800" dirty="0">
                <a:solidFill>
                  <a:srgbClr val="ECECF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Sin embargo, es posible que su rendimiento disminuya por una mala elección del pivote.</a:t>
            </a:r>
            <a:endParaRPr lang="es-ES" sz="1800" b="0" i="0" dirty="0">
              <a:solidFill>
                <a:srgbClr val="ECECF1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717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D9D4A31-C364-3A91-6C68-F743CD000758}"/>
              </a:ext>
            </a:extLst>
          </p:cNvPr>
          <p:cNvSpPr/>
          <p:nvPr/>
        </p:nvSpPr>
        <p:spPr>
          <a:xfrm>
            <a:off x="1750984" y="1143000"/>
            <a:ext cx="5642032" cy="2857499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B328876-FFFD-CD30-E7C1-CA1A2AAD2069}"/>
              </a:ext>
            </a:extLst>
          </p:cNvPr>
          <p:cNvSpPr txBox="1"/>
          <p:nvPr/>
        </p:nvSpPr>
        <p:spPr>
          <a:xfrm>
            <a:off x="1938507" y="1694587"/>
            <a:ext cx="526698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solidFill>
                  <a:srgbClr val="FFC0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Gracias por su atenci</a:t>
            </a:r>
            <a:r>
              <a:rPr lang="es-MX" sz="5400" dirty="0">
                <a:solidFill>
                  <a:srgbClr val="FFC0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ó</a:t>
            </a:r>
            <a:r>
              <a:rPr lang="en-US" sz="5400" dirty="0">
                <a:solidFill>
                  <a:srgbClr val="FFC0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n!</a:t>
            </a:r>
            <a:endParaRPr lang="es-MX" sz="5400" dirty="0">
              <a:solidFill>
                <a:srgbClr val="FFC000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CC8B385-9F65-3FDE-803C-DA725736FB8E}"/>
              </a:ext>
            </a:extLst>
          </p:cNvPr>
          <p:cNvSpPr/>
          <p:nvPr/>
        </p:nvSpPr>
        <p:spPr>
          <a:xfrm>
            <a:off x="0" y="-62403"/>
            <a:ext cx="9144000" cy="653818"/>
          </a:xfrm>
          <a:prstGeom prst="rect">
            <a:avLst/>
          </a:prstGeom>
          <a:solidFill>
            <a:srgbClr val="494A69"/>
          </a:solidFill>
          <a:ln>
            <a:solidFill>
              <a:srgbClr val="494A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712791C-38F2-F26C-D195-4F783E015D39}"/>
              </a:ext>
            </a:extLst>
          </p:cNvPr>
          <p:cNvSpPr/>
          <p:nvPr/>
        </p:nvSpPr>
        <p:spPr>
          <a:xfrm>
            <a:off x="1626606" y="947056"/>
            <a:ext cx="5890787" cy="3249385"/>
          </a:xfrm>
          <a:custGeom>
            <a:avLst/>
            <a:gdLst>
              <a:gd name="connsiteX0" fmla="*/ 0 w 5890787"/>
              <a:gd name="connsiteY0" fmla="*/ 0 h 3249385"/>
              <a:gd name="connsiteX1" fmla="*/ 706894 w 5890787"/>
              <a:gd name="connsiteY1" fmla="*/ 0 h 3249385"/>
              <a:gd name="connsiteX2" fmla="*/ 1119250 w 5890787"/>
              <a:gd name="connsiteY2" fmla="*/ 0 h 3249385"/>
              <a:gd name="connsiteX3" fmla="*/ 1708328 w 5890787"/>
              <a:gd name="connsiteY3" fmla="*/ 0 h 3249385"/>
              <a:gd name="connsiteX4" fmla="*/ 2120683 w 5890787"/>
              <a:gd name="connsiteY4" fmla="*/ 0 h 3249385"/>
              <a:gd name="connsiteX5" fmla="*/ 2650854 w 5890787"/>
              <a:gd name="connsiteY5" fmla="*/ 0 h 3249385"/>
              <a:gd name="connsiteX6" fmla="*/ 3239933 w 5890787"/>
              <a:gd name="connsiteY6" fmla="*/ 0 h 3249385"/>
              <a:gd name="connsiteX7" fmla="*/ 3711196 w 5890787"/>
              <a:gd name="connsiteY7" fmla="*/ 0 h 3249385"/>
              <a:gd name="connsiteX8" fmla="*/ 4182459 w 5890787"/>
              <a:gd name="connsiteY8" fmla="*/ 0 h 3249385"/>
              <a:gd name="connsiteX9" fmla="*/ 4712630 w 5890787"/>
              <a:gd name="connsiteY9" fmla="*/ 0 h 3249385"/>
              <a:gd name="connsiteX10" fmla="*/ 5183893 w 5890787"/>
              <a:gd name="connsiteY10" fmla="*/ 0 h 3249385"/>
              <a:gd name="connsiteX11" fmla="*/ 5890787 w 5890787"/>
              <a:gd name="connsiteY11" fmla="*/ 0 h 3249385"/>
              <a:gd name="connsiteX12" fmla="*/ 5890787 w 5890787"/>
              <a:gd name="connsiteY12" fmla="*/ 606552 h 3249385"/>
              <a:gd name="connsiteX13" fmla="*/ 5890787 w 5890787"/>
              <a:gd name="connsiteY13" fmla="*/ 1115622 h 3249385"/>
              <a:gd name="connsiteX14" fmla="*/ 5890787 w 5890787"/>
              <a:gd name="connsiteY14" fmla="*/ 1592199 h 3249385"/>
              <a:gd name="connsiteX15" fmla="*/ 5890787 w 5890787"/>
              <a:gd name="connsiteY15" fmla="*/ 2036281 h 3249385"/>
              <a:gd name="connsiteX16" fmla="*/ 5890787 w 5890787"/>
              <a:gd name="connsiteY16" fmla="*/ 2610339 h 3249385"/>
              <a:gd name="connsiteX17" fmla="*/ 5890787 w 5890787"/>
              <a:gd name="connsiteY17" fmla="*/ 3249385 h 3249385"/>
              <a:gd name="connsiteX18" fmla="*/ 5419524 w 5890787"/>
              <a:gd name="connsiteY18" fmla="*/ 3249385 h 3249385"/>
              <a:gd name="connsiteX19" fmla="*/ 4948261 w 5890787"/>
              <a:gd name="connsiteY19" fmla="*/ 3249385 h 3249385"/>
              <a:gd name="connsiteX20" fmla="*/ 4241367 w 5890787"/>
              <a:gd name="connsiteY20" fmla="*/ 3249385 h 3249385"/>
              <a:gd name="connsiteX21" fmla="*/ 3829012 w 5890787"/>
              <a:gd name="connsiteY21" fmla="*/ 3249385 h 3249385"/>
              <a:gd name="connsiteX22" fmla="*/ 3239933 w 5890787"/>
              <a:gd name="connsiteY22" fmla="*/ 3249385 h 3249385"/>
              <a:gd name="connsiteX23" fmla="*/ 2650854 w 5890787"/>
              <a:gd name="connsiteY23" fmla="*/ 3249385 h 3249385"/>
              <a:gd name="connsiteX24" fmla="*/ 1943960 w 5890787"/>
              <a:gd name="connsiteY24" fmla="*/ 3249385 h 3249385"/>
              <a:gd name="connsiteX25" fmla="*/ 1472697 w 5890787"/>
              <a:gd name="connsiteY25" fmla="*/ 3249385 h 3249385"/>
              <a:gd name="connsiteX26" fmla="*/ 1060342 w 5890787"/>
              <a:gd name="connsiteY26" fmla="*/ 3249385 h 3249385"/>
              <a:gd name="connsiteX27" fmla="*/ 0 w 5890787"/>
              <a:gd name="connsiteY27" fmla="*/ 3249385 h 3249385"/>
              <a:gd name="connsiteX28" fmla="*/ 0 w 5890787"/>
              <a:gd name="connsiteY28" fmla="*/ 2642833 h 3249385"/>
              <a:gd name="connsiteX29" fmla="*/ 0 w 5890787"/>
              <a:gd name="connsiteY29" fmla="*/ 2198751 h 3249385"/>
              <a:gd name="connsiteX30" fmla="*/ 0 w 5890787"/>
              <a:gd name="connsiteY30" fmla="*/ 1722174 h 3249385"/>
              <a:gd name="connsiteX31" fmla="*/ 0 w 5890787"/>
              <a:gd name="connsiteY31" fmla="*/ 1180610 h 3249385"/>
              <a:gd name="connsiteX32" fmla="*/ 0 w 5890787"/>
              <a:gd name="connsiteY32" fmla="*/ 639046 h 3249385"/>
              <a:gd name="connsiteX33" fmla="*/ 0 w 5890787"/>
              <a:gd name="connsiteY33" fmla="*/ 0 h 3249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890787" h="3249385" extrusionOk="0">
                <a:moveTo>
                  <a:pt x="0" y="0"/>
                </a:moveTo>
                <a:cubicBezTo>
                  <a:pt x="252462" y="-15178"/>
                  <a:pt x="482194" y="68344"/>
                  <a:pt x="706894" y="0"/>
                </a:cubicBezTo>
                <a:cubicBezTo>
                  <a:pt x="931594" y="-68344"/>
                  <a:pt x="1036510" y="18207"/>
                  <a:pt x="1119250" y="0"/>
                </a:cubicBezTo>
                <a:cubicBezTo>
                  <a:pt x="1201990" y="-18207"/>
                  <a:pt x="1525392" y="36475"/>
                  <a:pt x="1708328" y="0"/>
                </a:cubicBezTo>
                <a:cubicBezTo>
                  <a:pt x="1891264" y="-36475"/>
                  <a:pt x="2006697" y="48032"/>
                  <a:pt x="2120683" y="0"/>
                </a:cubicBezTo>
                <a:cubicBezTo>
                  <a:pt x="2234670" y="-48032"/>
                  <a:pt x="2538284" y="34819"/>
                  <a:pt x="2650854" y="0"/>
                </a:cubicBezTo>
                <a:cubicBezTo>
                  <a:pt x="2763424" y="-34819"/>
                  <a:pt x="2959829" y="61913"/>
                  <a:pt x="3239933" y="0"/>
                </a:cubicBezTo>
                <a:cubicBezTo>
                  <a:pt x="3520037" y="-61913"/>
                  <a:pt x="3527025" y="46754"/>
                  <a:pt x="3711196" y="0"/>
                </a:cubicBezTo>
                <a:cubicBezTo>
                  <a:pt x="3895367" y="-46754"/>
                  <a:pt x="4008725" y="17479"/>
                  <a:pt x="4182459" y="0"/>
                </a:cubicBezTo>
                <a:cubicBezTo>
                  <a:pt x="4356193" y="-17479"/>
                  <a:pt x="4563282" y="45148"/>
                  <a:pt x="4712630" y="0"/>
                </a:cubicBezTo>
                <a:cubicBezTo>
                  <a:pt x="4861978" y="-45148"/>
                  <a:pt x="5010041" y="10938"/>
                  <a:pt x="5183893" y="0"/>
                </a:cubicBezTo>
                <a:cubicBezTo>
                  <a:pt x="5357745" y="-10938"/>
                  <a:pt x="5603699" y="20996"/>
                  <a:pt x="5890787" y="0"/>
                </a:cubicBezTo>
                <a:cubicBezTo>
                  <a:pt x="5945599" y="249812"/>
                  <a:pt x="5843501" y="313867"/>
                  <a:pt x="5890787" y="606552"/>
                </a:cubicBezTo>
                <a:cubicBezTo>
                  <a:pt x="5938073" y="899237"/>
                  <a:pt x="5848646" y="998067"/>
                  <a:pt x="5890787" y="1115622"/>
                </a:cubicBezTo>
                <a:cubicBezTo>
                  <a:pt x="5932928" y="1233177"/>
                  <a:pt x="5855475" y="1435391"/>
                  <a:pt x="5890787" y="1592199"/>
                </a:cubicBezTo>
                <a:cubicBezTo>
                  <a:pt x="5926099" y="1749007"/>
                  <a:pt x="5854575" y="1833620"/>
                  <a:pt x="5890787" y="2036281"/>
                </a:cubicBezTo>
                <a:cubicBezTo>
                  <a:pt x="5926999" y="2238942"/>
                  <a:pt x="5833017" y="2360871"/>
                  <a:pt x="5890787" y="2610339"/>
                </a:cubicBezTo>
                <a:cubicBezTo>
                  <a:pt x="5948557" y="2859807"/>
                  <a:pt x="5854383" y="3087001"/>
                  <a:pt x="5890787" y="3249385"/>
                </a:cubicBezTo>
                <a:cubicBezTo>
                  <a:pt x="5709341" y="3263225"/>
                  <a:pt x="5556827" y="3243336"/>
                  <a:pt x="5419524" y="3249385"/>
                </a:cubicBezTo>
                <a:cubicBezTo>
                  <a:pt x="5282221" y="3255434"/>
                  <a:pt x="5074834" y="3199006"/>
                  <a:pt x="4948261" y="3249385"/>
                </a:cubicBezTo>
                <a:cubicBezTo>
                  <a:pt x="4821688" y="3299764"/>
                  <a:pt x="4580997" y="3221978"/>
                  <a:pt x="4241367" y="3249385"/>
                </a:cubicBezTo>
                <a:cubicBezTo>
                  <a:pt x="3901737" y="3276792"/>
                  <a:pt x="3915473" y="3227281"/>
                  <a:pt x="3829012" y="3249385"/>
                </a:cubicBezTo>
                <a:cubicBezTo>
                  <a:pt x="3742552" y="3271489"/>
                  <a:pt x="3488929" y="3234166"/>
                  <a:pt x="3239933" y="3249385"/>
                </a:cubicBezTo>
                <a:cubicBezTo>
                  <a:pt x="2990937" y="3264604"/>
                  <a:pt x="2800295" y="3192788"/>
                  <a:pt x="2650854" y="3249385"/>
                </a:cubicBezTo>
                <a:cubicBezTo>
                  <a:pt x="2501413" y="3305982"/>
                  <a:pt x="2121520" y="3200613"/>
                  <a:pt x="1943960" y="3249385"/>
                </a:cubicBezTo>
                <a:cubicBezTo>
                  <a:pt x="1766400" y="3298157"/>
                  <a:pt x="1622835" y="3230059"/>
                  <a:pt x="1472697" y="3249385"/>
                </a:cubicBezTo>
                <a:cubicBezTo>
                  <a:pt x="1322559" y="3268711"/>
                  <a:pt x="1233327" y="3210591"/>
                  <a:pt x="1060342" y="3249385"/>
                </a:cubicBezTo>
                <a:cubicBezTo>
                  <a:pt x="887358" y="3288179"/>
                  <a:pt x="280356" y="3239469"/>
                  <a:pt x="0" y="3249385"/>
                </a:cubicBezTo>
                <a:cubicBezTo>
                  <a:pt x="-17078" y="2965103"/>
                  <a:pt x="905" y="2868659"/>
                  <a:pt x="0" y="2642833"/>
                </a:cubicBezTo>
                <a:cubicBezTo>
                  <a:pt x="-905" y="2417007"/>
                  <a:pt x="786" y="2396262"/>
                  <a:pt x="0" y="2198751"/>
                </a:cubicBezTo>
                <a:cubicBezTo>
                  <a:pt x="-786" y="2001240"/>
                  <a:pt x="21493" y="1869590"/>
                  <a:pt x="0" y="1722174"/>
                </a:cubicBezTo>
                <a:cubicBezTo>
                  <a:pt x="-21493" y="1574758"/>
                  <a:pt x="4691" y="1406914"/>
                  <a:pt x="0" y="1180610"/>
                </a:cubicBezTo>
                <a:cubicBezTo>
                  <a:pt x="-4691" y="954306"/>
                  <a:pt x="3793" y="831859"/>
                  <a:pt x="0" y="639046"/>
                </a:cubicBezTo>
                <a:cubicBezTo>
                  <a:pt x="-3793" y="446233"/>
                  <a:pt x="19126" y="196133"/>
                  <a:pt x="0" y="0"/>
                </a:cubicBezTo>
                <a:close/>
              </a:path>
            </a:pathLst>
          </a:custGeom>
          <a:noFill/>
          <a:ln w="57150">
            <a:solidFill>
              <a:srgbClr val="CC66FF"/>
            </a:solidFill>
            <a:extLst>
              <a:ext uri="{C807C97D-BFC1-408E-A445-0C87EB9F89A2}">
                <ask:lineSketchStyleProps xmlns:ask="http://schemas.microsoft.com/office/drawing/2018/sketchyshapes" sd="347013528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437485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3A9A0D2E-3D6B-124C-249C-C69BCC484ECE}"/>
              </a:ext>
            </a:extLst>
          </p:cNvPr>
          <p:cNvSpPr/>
          <p:nvPr/>
        </p:nvSpPr>
        <p:spPr>
          <a:xfrm>
            <a:off x="4487333" y="3982866"/>
            <a:ext cx="4656667" cy="11606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854876E-927C-E3BF-302F-A60FB469FA7D}"/>
              </a:ext>
            </a:extLst>
          </p:cNvPr>
          <p:cNvSpPr/>
          <p:nvPr/>
        </p:nvSpPr>
        <p:spPr>
          <a:xfrm>
            <a:off x="0" y="0"/>
            <a:ext cx="5782733" cy="1160634"/>
          </a:xfrm>
          <a:prstGeom prst="rect">
            <a:avLst/>
          </a:prstGeom>
          <a:solidFill>
            <a:srgbClr val="494A69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Google Shape;238;p37"/>
          <p:cNvSpPr txBox="1">
            <a:spLocks noGrp="1"/>
          </p:cNvSpPr>
          <p:nvPr>
            <p:ph type="title" idx="4294967295"/>
          </p:nvPr>
        </p:nvSpPr>
        <p:spPr>
          <a:xfrm>
            <a:off x="0" y="168275"/>
            <a:ext cx="4135438" cy="920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rgbClr val="CC66FF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Contenido</a:t>
            </a:r>
            <a:r>
              <a:rPr lang="en" sz="4400" b="1" dirty="0">
                <a:solidFill>
                  <a:srgbClr val="CC00CC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en" sz="5400" b="1" dirty="0"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{</a:t>
            </a:r>
            <a:r>
              <a:rPr lang="en" sz="3200" dirty="0"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endParaRPr sz="3200" dirty="0"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239" name="Google Shape;239;p37"/>
          <p:cNvSpPr txBox="1">
            <a:spLocks noGrp="1"/>
          </p:cNvSpPr>
          <p:nvPr>
            <p:ph type="body" idx="4294967295"/>
          </p:nvPr>
        </p:nvSpPr>
        <p:spPr>
          <a:xfrm>
            <a:off x="-7742" y="1465091"/>
            <a:ext cx="5616575" cy="341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MX" sz="1600" dirty="0">
                <a:solidFill>
                  <a:srgbClr val="CC66FF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Qué es un método de Ordenamiento?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MX" sz="16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Concepto y características del método Quick Sort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MX" sz="1600" dirty="0">
                <a:solidFill>
                  <a:srgbClr val="CC00CC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Ventajas y Desventajas del método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MX" sz="1600" dirty="0">
                <a:solidFill>
                  <a:srgbClr val="00B0F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Notación O grande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MX" sz="1600" dirty="0">
                <a:solidFill>
                  <a:srgbClr val="FF0066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Diagrama de flujo del método</a:t>
            </a:r>
            <a:endParaRPr lang="es-MX" sz="1600" dirty="0">
              <a:solidFill>
                <a:srgbClr val="00B0F0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MX" sz="1600" dirty="0">
                <a:solidFill>
                  <a:srgbClr val="92D05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Ejemplo en el pizarrón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MX" sz="1600" dirty="0">
                <a:solidFill>
                  <a:srgbClr val="FFC0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Programa que ordena números enteros en un arreglo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MX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Programa que ordena Objetos en un arreglo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dk1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5D87234-8F53-565A-4B1F-28704F7D0965}"/>
              </a:ext>
            </a:extLst>
          </p:cNvPr>
          <p:cNvSpPr/>
          <p:nvPr/>
        </p:nvSpPr>
        <p:spPr>
          <a:xfrm>
            <a:off x="5532633" y="0"/>
            <a:ext cx="3611367" cy="514350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051460B1-DF55-A839-6C51-D6E3671AD786}"/>
              </a:ext>
            </a:extLst>
          </p:cNvPr>
          <p:cNvCxnSpPr/>
          <p:nvPr/>
        </p:nvCxnSpPr>
        <p:spPr>
          <a:xfrm>
            <a:off x="5532633" y="0"/>
            <a:ext cx="0" cy="5143500"/>
          </a:xfrm>
          <a:prstGeom prst="line">
            <a:avLst/>
          </a:prstGeom>
          <a:ln w="57150">
            <a:solidFill>
              <a:srgbClr val="9933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1C691C4B-A158-15BC-8485-6C312E3EA565}"/>
              </a:ext>
            </a:extLst>
          </p:cNvPr>
          <p:cNvCxnSpPr>
            <a:cxnSpLocks/>
          </p:cNvCxnSpPr>
          <p:nvPr/>
        </p:nvCxnSpPr>
        <p:spPr>
          <a:xfrm>
            <a:off x="5685033" y="-191386"/>
            <a:ext cx="0" cy="5487286"/>
          </a:xfrm>
          <a:prstGeom prst="line">
            <a:avLst/>
          </a:prstGeom>
          <a:ln w="57150">
            <a:solidFill>
              <a:srgbClr val="9933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agen 19">
            <a:extLst>
              <a:ext uri="{FF2B5EF4-FFF2-40B4-BE49-F238E27FC236}">
                <a16:creationId xmlns:a16="http://schemas.microsoft.com/office/drawing/2014/main" id="{C8241ADD-4231-AC84-4106-2A4FCB9BE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632" y="190500"/>
            <a:ext cx="4050968" cy="47625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8CE74E39-FA18-D861-670C-3757C03F62D0}"/>
              </a:ext>
            </a:extLst>
          </p:cNvPr>
          <p:cNvSpPr/>
          <p:nvPr/>
        </p:nvSpPr>
        <p:spPr>
          <a:xfrm>
            <a:off x="5051653" y="0"/>
            <a:ext cx="4092347" cy="514350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041D491-C6C9-C50D-A49C-3063A3BBCC25}"/>
              </a:ext>
            </a:extLst>
          </p:cNvPr>
          <p:cNvSpPr/>
          <p:nvPr/>
        </p:nvSpPr>
        <p:spPr>
          <a:xfrm>
            <a:off x="0" y="0"/>
            <a:ext cx="9144000" cy="1160634"/>
          </a:xfrm>
          <a:prstGeom prst="rect">
            <a:avLst/>
          </a:prstGeom>
          <a:solidFill>
            <a:srgbClr val="494A69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57E2BBB-3DFA-845B-1BFB-3EC7BD818473}"/>
              </a:ext>
            </a:extLst>
          </p:cNvPr>
          <p:cNvSpPr txBox="1"/>
          <p:nvPr/>
        </p:nvSpPr>
        <p:spPr>
          <a:xfrm>
            <a:off x="389845" y="195596"/>
            <a:ext cx="883579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4400" b="1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&lt;M</a:t>
            </a:r>
            <a:r>
              <a:rPr kumimoji="0" lang="es-MX" sz="4400" b="1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é</a:t>
            </a:r>
            <a:r>
              <a:rPr kumimoji="0" lang="en" sz="4400" b="1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todos de ordenamiento</a:t>
            </a:r>
            <a:r>
              <a:rPr lang="en" sz="4400" b="1" dirty="0">
                <a:solidFill>
                  <a:srgbClr val="92D05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&gt;</a:t>
            </a:r>
            <a:endParaRPr lang="es-MX" dirty="0">
              <a:solidFill>
                <a:srgbClr val="92D050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862E5AE-2193-0946-6C93-37B869183695}"/>
              </a:ext>
            </a:extLst>
          </p:cNvPr>
          <p:cNvSpPr txBox="1"/>
          <p:nvPr/>
        </p:nvSpPr>
        <p:spPr>
          <a:xfrm>
            <a:off x="202067" y="1595979"/>
            <a:ext cx="44597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600" b="0" i="0" dirty="0">
                <a:solidFill>
                  <a:srgbClr val="E6EDF3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Los métodos de ordenamiento son algoritmos que realizan la operación de arreglar los registros de una tabla en algún orden secuencial de acuerdo a un criterio de ordenamiento. </a:t>
            </a:r>
          </a:p>
          <a:p>
            <a:pPr algn="just"/>
            <a:endParaRPr lang="es-ES" sz="1600" b="0" i="0" dirty="0">
              <a:solidFill>
                <a:srgbClr val="E6EDF3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just"/>
            <a:r>
              <a:rPr lang="es-ES" sz="1600" b="0" i="0" dirty="0">
                <a:solidFill>
                  <a:srgbClr val="E6EDF3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El ordenamiento puede estar dado de forma iterativa o recursiva.</a:t>
            </a:r>
            <a:endParaRPr lang="es-MX" sz="1600" dirty="0"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4F73E4B-8AB6-7594-1C4B-7C0B77395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076" y="2041071"/>
            <a:ext cx="2857500" cy="1714500"/>
          </a:xfrm>
          <a:prstGeom prst="rect">
            <a:avLst/>
          </a:prstGeom>
        </p:spPr>
      </p:pic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C350D1AB-A31E-BA9D-8A64-DCD85CCC0B23}"/>
              </a:ext>
            </a:extLst>
          </p:cNvPr>
          <p:cNvCxnSpPr>
            <a:cxnSpLocks/>
          </p:cNvCxnSpPr>
          <p:nvPr/>
        </p:nvCxnSpPr>
        <p:spPr>
          <a:xfrm>
            <a:off x="5035324" y="1160634"/>
            <a:ext cx="0" cy="4136951"/>
          </a:xfrm>
          <a:prstGeom prst="line">
            <a:avLst/>
          </a:prstGeom>
          <a:ln w="57150">
            <a:solidFill>
              <a:srgbClr val="9933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29902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56A07C85-D2FF-D19C-1ADF-D500CB45F990}"/>
              </a:ext>
            </a:extLst>
          </p:cNvPr>
          <p:cNvSpPr/>
          <p:nvPr/>
        </p:nvSpPr>
        <p:spPr>
          <a:xfrm>
            <a:off x="0" y="0"/>
            <a:ext cx="9144000" cy="1006549"/>
          </a:xfrm>
          <a:prstGeom prst="rect">
            <a:avLst/>
          </a:prstGeom>
          <a:solidFill>
            <a:srgbClr val="494A69"/>
          </a:solidFill>
          <a:ln>
            <a:solidFill>
              <a:srgbClr val="494A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oogle Shape;238;p37">
            <a:extLst>
              <a:ext uri="{FF2B5EF4-FFF2-40B4-BE49-F238E27FC236}">
                <a16:creationId xmlns:a16="http://schemas.microsoft.com/office/drawing/2014/main" id="{466E3C4F-0198-BEF4-6951-78CD37AD7945}"/>
              </a:ext>
            </a:extLst>
          </p:cNvPr>
          <p:cNvSpPr txBox="1">
            <a:spLocks/>
          </p:cNvSpPr>
          <p:nvPr/>
        </p:nvSpPr>
        <p:spPr>
          <a:xfrm>
            <a:off x="97971" y="-14179"/>
            <a:ext cx="4245429" cy="920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0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9pPr>
          </a:lstStyle>
          <a:p>
            <a:pPr algn="ctr"/>
            <a:r>
              <a:rPr lang="es-MX" sz="4400" b="1" dirty="0">
                <a:solidFill>
                  <a:srgbClr val="FF0066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Concepto  </a:t>
            </a:r>
            <a:r>
              <a:rPr lang="en-US" sz="5400" b="1" dirty="0"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{</a:t>
            </a:r>
            <a:r>
              <a:rPr lang="en-US" sz="3200" dirty="0"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73E8F6F-D363-F059-51C9-17DEBB9DE7F1}"/>
              </a:ext>
            </a:extLst>
          </p:cNvPr>
          <p:cNvSpPr txBox="1"/>
          <p:nvPr/>
        </p:nvSpPr>
        <p:spPr>
          <a:xfrm>
            <a:off x="539749" y="1368072"/>
            <a:ext cx="80644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600" dirty="0">
                <a:solidFill>
                  <a:schemeClr val="accent4">
                    <a:lumMod val="95000"/>
                  </a:schemeClr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Este método recibe el nombre de QuickSort por la velocidad con que ordena los elementos de un arreglo. Actualmente es el mas veloz y eficiente de los métodos de ordenamiento. </a:t>
            </a:r>
          </a:p>
          <a:p>
            <a:pPr algn="just"/>
            <a:endParaRPr lang="es-ES" sz="1600" dirty="0">
              <a:solidFill>
                <a:schemeClr val="accent4">
                  <a:lumMod val="95000"/>
                </a:schemeClr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just"/>
            <a:r>
              <a:rPr lang="es-ES" sz="1600" dirty="0">
                <a:solidFill>
                  <a:schemeClr val="accent4">
                    <a:lumMod val="95000"/>
                  </a:schemeClr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Es un algoritmo basado en la técnica de divide y vencerás.</a:t>
            </a:r>
            <a:endParaRPr lang="en-US" sz="1600" dirty="0">
              <a:solidFill>
                <a:schemeClr val="accent4">
                  <a:lumMod val="95000"/>
                </a:schemeClr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B27F5AD-E09B-FF7F-CE58-858537FDD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880" y="2884966"/>
            <a:ext cx="7616236" cy="1889238"/>
          </a:xfrm>
          <a:prstGeom prst="rect">
            <a:avLst/>
          </a:prstGeom>
        </p:spPr>
      </p:pic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9BEA6598-680D-984D-9BA6-B80A62E3EFF6}"/>
              </a:ext>
            </a:extLst>
          </p:cNvPr>
          <p:cNvCxnSpPr>
            <a:cxnSpLocks/>
          </p:cNvCxnSpPr>
          <p:nvPr/>
        </p:nvCxnSpPr>
        <p:spPr>
          <a:xfrm flipH="1">
            <a:off x="-2" y="1020728"/>
            <a:ext cx="9144000" cy="0"/>
          </a:xfrm>
          <a:prstGeom prst="line">
            <a:avLst/>
          </a:prstGeom>
          <a:ln w="57150">
            <a:solidFill>
              <a:srgbClr val="9933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31146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BBF64BEF-CC04-A878-D0E4-552D7DF6640F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320751C-D974-9D35-5F4E-B597EE9C7131}"/>
              </a:ext>
            </a:extLst>
          </p:cNvPr>
          <p:cNvSpPr/>
          <p:nvPr/>
        </p:nvSpPr>
        <p:spPr>
          <a:xfrm>
            <a:off x="0" y="0"/>
            <a:ext cx="9144000" cy="1006549"/>
          </a:xfrm>
          <a:prstGeom prst="rect">
            <a:avLst/>
          </a:prstGeom>
          <a:solidFill>
            <a:srgbClr val="494A69"/>
          </a:solidFill>
          <a:ln>
            <a:solidFill>
              <a:srgbClr val="494A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238;p37">
            <a:extLst>
              <a:ext uri="{FF2B5EF4-FFF2-40B4-BE49-F238E27FC236}">
                <a16:creationId xmlns:a16="http://schemas.microsoft.com/office/drawing/2014/main" id="{775AE033-C5A5-637B-C9F2-ADF3A5DBE1A9}"/>
              </a:ext>
            </a:extLst>
          </p:cNvPr>
          <p:cNvSpPr txBox="1">
            <a:spLocks/>
          </p:cNvSpPr>
          <p:nvPr/>
        </p:nvSpPr>
        <p:spPr>
          <a:xfrm>
            <a:off x="0" y="85799"/>
            <a:ext cx="9144000" cy="920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0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ubik Mono One"/>
              <a:buNone/>
              <a:defRPr sz="2600" b="1" i="0" u="none" strike="noStrike" cap="none">
                <a:solidFill>
                  <a:schemeClr val="dk1"/>
                </a:solidFill>
                <a:latin typeface="Rubik Mono One"/>
                <a:ea typeface="Rubik Mono One"/>
                <a:cs typeface="Rubik Mono One"/>
                <a:sym typeface="Rubik Mono One"/>
              </a:defRPr>
            </a:lvl9pPr>
          </a:lstStyle>
          <a:p>
            <a:pPr algn="ctr"/>
            <a:r>
              <a:rPr lang="es-MX" sz="4400" b="1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Características Principales</a:t>
            </a:r>
            <a:endParaRPr lang="es-MX" sz="3200" dirty="0">
              <a:solidFill>
                <a:srgbClr val="FF9900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D3D8019-72D4-A00A-B713-9CAEC45F8F3D}"/>
              </a:ext>
            </a:extLst>
          </p:cNvPr>
          <p:cNvSpPr txBox="1"/>
          <p:nvPr/>
        </p:nvSpPr>
        <p:spPr>
          <a:xfrm>
            <a:off x="4845503" y="1265464"/>
            <a:ext cx="4024994" cy="3373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1600" dirty="0">
                <a:solidFill>
                  <a:srgbClr val="ECECF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S</a:t>
            </a:r>
            <a:r>
              <a:rPr lang="es-ES" sz="1600" b="0" i="0" dirty="0">
                <a:solidFill>
                  <a:srgbClr val="ECECF1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igue el paradigma “divide y vencerás”</a:t>
            </a:r>
          </a:p>
          <a:p>
            <a:pPr algn="just">
              <a:lnSpc>
                <a:spcPct val="150000"/>
              </a:lnSpc>
            </a:pPr>
            <a:endParaRPr lang="es-ES" sz="1600" b="0" i="0" dirty="0">
              <a:solidFill>
                <a:srgbClr val="ECECF1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1600" dirty="0">
                <a:solidFill>
                  <a:srgbClr val="ECECF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S</a:t>
            </a:r>
            <a:r>
              <a:rPr lang="es-ES" sz="1600" b="0" i="0" dirty="0">
                <a:solidFill>
                  <a:srgbClr val="ECECF1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elecciona un elemento como pivote y particiona la lista alrededor de ese pivote. </a:t>
            </a:r>
          </a:p>
          <a:p>
            <a:pPr algn="just">
              <a:lnSpc>
                <a:spcPct val="150000"/>
              </a:lnSpc>
            </a:pPr>
            <a:endParaRPr lang="es-ES" sz="1600" b="0" i="0" dirty="0">
              <a:solidFill>
                <a:srgbClr val="ECECF1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1600" dirty="0">
                <a:solidFill>
                  <a:srgbClr val="ECECF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S</a:t>
            </a:r>
            <a:r>
              <a:rPr lang="es-ES" sz="1600" b="0" i="0" dirty="0">
                <a:solidFill>
                  <a:srgbClr val="ECECF1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e implementa comúnmente de manera recursiva. 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C8CF27FC-AD48-D39C-C087-64C2CF311268}"/>
              </a:ext>
            </a:extLst>
          </p:cNvPr>
          <p:cNvCxnSpPr>
            <a:cxnSpLocks/>
          </p:cNvCxnSpPr>
          <p:nvPr/>
        </p:nvCxnSpPr>
        <p:spPr>
          <a:xfrm>
            <a:off x="4572000" y="1006549"/>
            <a:ext cx="0" cy="4136951"/>
          </a:xfrm>
          <a:prstGeom prst="line">
            <a:avLst/>
          </a:prstGeom>
          <a:ln w="57150">
            <a:solidFill>
              <a:srgbClr val="9933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10">
            <a:extLst>
              <a:ext uri="{FF2B5EF4-FFF2-40B4-BE49-F238E27FC236}">
                <a16:creationId xmlns:a16="http://schemas.microsoft.com/office/drawing/2014/main" id="{AD26A016-896C-D7FB-969D-0962AC307B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61"/>
          <a:stretch/>
        </p:blipFill>
        <p:spPr>
          <a:xfrm>
            <a:off x="672193" y="1434530"/>
            <a:ext cx="3189516" cy="290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1657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D1BD2B7-0F37-09AF-4104-67407808EC25}"/>
              </a:ext>
            </a:extLst>
          </p:cNvPr>
          <p:cNvSpPr/>
          <p:nvPr/>
        </p:nvSpPr>
        <p:spPr>
          <a:xfrm>
            <a:off x="0" y="0"/>
            <a:ext cx="9144000" cy="1006549"/>
          </a:xfrm>
          <a:prstGeom prst="rect">
            <a:avLst/>
          </a:prstGeom>
          <a:solidFill>
            <a:srgbClr val="494A69"/>
          </a:solidFill>
          <a:ln>
            <a:solidFill>
              <a:srgbClr val="494A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59DCF7F-6B27-E0EB-F1E8-F8D2633E2FEA}"/>
              </a:ext>
            </a:extLst>
          </p:cNvPr>
          <p:cNvSpPr txBox="1"/>
          <p:nvPr/>
        </p:nvSpPr>
        <p:spPr>
          <a:xfrm>
            <a:off x="407193" y="118553"/>
            <a:ext cx="351166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4400" b="1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&lt;</a:t>
            </a:r>
            <a:r>
              <a:rPr kumimoji="0" lang="es-MX" sz="4400" b="1" u="none" strike="noStrike" kern="0" cap="none" spc="0" normalizeH="0" baseline="0" noProof="0" dirty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Ventajas</a:t>
            </a:r>
            <a:r>
              <a:rPr lang="en" sz="4400" b="1" dirty="0">
                <a:solidFill>
                  <a:srgbClr val="00B0F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&gt;</a:t>
            </a:r>
            <a:endParaRPr lang="es-MX" dirty="0">
              <a:solidFill>
                <a:srgbClr val="00B0F0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AF7EBED-12AA-ABF2-6853-7DDDA24AC520}"/>
              </a:ext>
            </a:extLst>
          </p:cNvPr>
          <p:cNvSpPr txBox="1"/>
          <p:nvPr/>
        </p:nvSpPr>
        <p:spPr>
          <a:xfrm>
            <a:off x="4630172" y="118552"/>
            <a:ext cx="457251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4400" b="1" u="none" strike="noStrike" kern="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&lt;</a:t>
            </a:r>
            <a:r>
              <a:rPr lang="es-MX" sz="4400" b="1" dirty="0">
                <a:solidFill>
                  <a:srgbClr val="FF0066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Desv</a:t>
            </a:r>
            <a:r>
              <a:rPr kumimoji="0" lang="es-MX" sz="4400" b="1" u="none" strike="noStrike" kern="0" cap="none" spc="0" normalizeH="0" baseline="0" noProof="0" dirty="0" err="1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entajas</a:t>
            </a:r>
            <a:r>
              <a:rPr lang="en" sz="4400" b="1" dirty="0">
                <a:solidFill>
                  <a:srgbClr val="00B0F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&gt;</a:t>
            </a:r>
            <a:endParaRPr lang="es-MX" dirty="0">
              <a:solidFill>
                <a:srgbClr val="00B0F0"/>
              </a:solidFill>
            </a:endParaRP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449AE51F-6A4E-5DE1-8457-5580998E5A03}"/>
              </a:ext>
            </a:extLst>
          </p:cNvPr>
          <p:cNvCxnSpPr>
            <a:cxnSpLocks/>
            <a:stCxn id="2" idx="0"/>
          </p:cNvCxnSpPr>
          <p:nvPr/>
        </p:nvCxnSpPr>
        <p:spPr>
          <a:xfrm flipH="1">
            <a:off x="4571489" y="0"/>
            <a:ext cx="511" cy="5143500"/>
          </a:xfrm>
          <a:prstGeom prst="line">
            <a:avLst/>
          </a:prstGeom>
          <a:ln w="57150">
            <a:solidFill>
              <a:srgbClr val="9933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1A2AC9DF-51DA-FBEB-292F-65578BD499A9}"/>
              </a:ext>
            </a:extLst>
          </p:cNvPr>
          <p:cNvSpPr txBox="1"/>
          <p:nvPr/>
        </p:nvSpPr>
        <p:spPr>
          <a:xfrm>
            <a:off x="-58171" y="1435345"/>
            <a:ext cx="457148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sz="16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Se basa en el principio </a:t>
            </a:r>
            <a:r>
              <a:rPr lang="es-ES" sz="1600" b="0" i="0" dirty="0">
                <a:solidFill>
                  <a:srgbClr val="92D05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“divide y vencerás”.</a:t>
            </a:r>
          </a:p>
          <a:p>
            <a:pPr algn="just"/>
            <a:endParaRPr lang="es-ES" sz="1600" b="0" i="0" dirty="0">
              <a:solidFill>
                <a:srgbClr val="92D050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sz="1600" dirty="0">
                <a:solidFill>
                  <a:srgbClr val="CC66FF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No requiere mucho espacio porque ordena en el lugar.</a:t>
            </a:r>
          </a:p>
          <a:p>
            <a:pPr algn="just"/>
            <a:endParaRPr lang="es-ES" sz="1600" dirty="0">
              <a:solidFill>
                <a:srgbClr val="CC66FF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sz="1600" b="0" i="0" dirty="0">
                <a:solidFill>
                  <a:srgbClr val="FFCC00"/>
                </a:solidFill>
                <a:effectLst/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Muy veloz en listas enormes.</a:t>
            </a:r>
          </a:p>
          <a:p>
            <a:pPr algn="just"/>
            <a:endParaRPr lang="es-ES" sz="1600" b="0" i="0" dirty="0">
              <a:solidFill>
                <a:srgbClr val="FFCC00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sz="1600" dirty="0">
                <a:solidFill>
                  <a:srgbClr val="00B0F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Maneja un </a:t>
            </a:r>
            <a:r>
              <a:rPr lang="es-ES" sz="1600" dirty="0">
                <a:solidFill>
                  <a:srgbClr val="FF0066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Pivote</a:t>
            </a:r>
            <a:r>
              <a:rPr lang="es-ES" sz="1600" dirty="0">
                <a:solidFill>
                  <a:srgbClr val="00B0F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que determina y coloca los datos menores de un lado y del otro lado los mayores.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s-ES" sz="1600" b="0" i="0" dirty="0">
              <a:solidFill>
                <a:srgbClr val="00B0F0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s-ES" sz="1600" b="0" i="0" dirty="0">
              <a:solidFill>
                <a:srgbClr val="00B0F0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A7BFE1C-B216-AA72-AF2E-B4773AEC80D0}"/>
              </a:ext>
            </a:extLst>
          </p:cNvPr>
          <p:cNvSpPr txBox="1"/>
          <p:nvPr/>
        </p:nvSpPr>
        <p:spPr>
          <a:xfrm>
            <a:off x="4572512" y="1435345"/>
            <a:ext cx="457148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sz="1600" dirty="0">
                <a:solidFill>
                  <a:srgbClr val="FF6699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Al ser recursivo, en el peor de los casos puede tener el rendimiento de la burbuja.</a:t>
            </a:r>
            <a:endParaRPr lang="es-ES" sz="1600" b="0" i="0" dirty="0">
              <a:solidFill>
                <a:srgbClr val="FF6699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just"/>
            <a:endParaRPr lang="es-ES" sz="1600" b="0" i="0" dirty="0">
              <a:solidFill>
                <a:srgbClr val="FF9900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sz="16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En listas peque</a:t>
            </a:r>
            <a:r>
              <a:rPr lang="es-MX" sz="16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ñ</a:t>
            </a:r>
            <a:r>
              <a:rPr lang="en-US" sz="16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as puede ser lento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n-US" sz="1600" dirty="0">
              <a:solidFill>
                <a:srgbClr val="FF9900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rgbClr val="CC66FF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La mala election de un pivote afecta su rendimiento</a:t>
            </a:r>
            <a:endParaRPr lang="es-ES" sz="1600" dirty="0">
              <a:solidFill>
                <a:srgbClr val="CC66FF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just"/>
            <a:endParaRPr lang="es-ES" sz="1600" dirty="0">
              <a:solidFill>
                <a:srgbClr val="CC66FF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s-ES" sz="1600" b="0" i="0" dirty="0">
              <a:solidFill>
                <a:srgbClr val="00B0F0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s-ES" sz="1600" b="0" i="0" dirty="0">
              <a:solidFill>
                <a:srgbClr val="00B0F0"/>
              </a:solidFill>
              <a:effectLst/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81038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E9F8E92-6486-36D5-C56F-094143272F8F}"/>
              </a:ext>
            </a:extLst>
          </p:cNvPr>
          <p:cNvSpPr/>
          <p:nvPr/>
        </p:nvSpPr>
        <p:spPr>
          <a:xfrm>
            <a:off x="0" y="0"/>
            <a:ext cx="9144000" cy="1006549"/>
          </a:xfrm>
          <a:prstGeom prst="rect">
            <a:avLst/>
          </a:prstGeom>
          <a:solidFill>
            <a:srgbClr val="494A69"/>
          </a:solidFill>
          <a:ln>
            <a:solidFill>
              <a:srgbClr val="494A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EF18658-3E79-AC92-A828-3DA548A0BD27}"/>
              </a:ext>
            </a:extLst>
          </p:cNvPr>
          <p:cNvSpPr txBox="1"/>
          <p:nvPr/>
        </p:nvSpPr>
        <p:spPr>
          <a:xfrm>
            <a:off x="1027679" y="118553"/>
            <a:ext cx="708864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4400" b="1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&lt; Divide y vencer</a:t>
            </a:r>
            <a:r>
              <a:rPr kumimoji="0" lang="es-MX" sz="4400" b="1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á</a:t>
            </a:r>
            <a:r>
              <a:rPr kumimoji="0" lang="en" sz="4400" b="1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s </a:t>
            </a:r>
            <a:r>
              <a:rPr lang="en" sz="4400" b="1" dirty="0">
                <a:solidFill>
                  <a:srgbClr val="92D05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&gt;</a:t>
            </a:r>
            <a:endParaRPr lang="es-MX" dirty="0">
              <a:solidFill>
                <a:srgbClr val="92D050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84A467F-A84E-6368-A2CC-8073FD4FEE7B}"/>
              </a:ext>
            </a:extLst>
          </p:cNvPr>
          <p:cNvSpPr txBox="1"/>
          <p:nvPr/>
        </p:nvSpPr>
        <p:spPr>
          <a:xfrm>
            <a:off x="375556" y="1385752"/>
            <a:ext cx="228804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Dividir el problema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F5446E2-BAC8-1BFB-3144-2A9150CDF04E}"/>
              </a:ext>
            </a:extLst>
          </p:cNvPr>
          <p:cNvSpPr txBox="1"/>
          <p:nvPr/>
        </p:nvSpPr>
        <p:spPr>
          <a:xfrm>
            <a:off x="3091204" y="1385753"/>
            <a:ext cx="27707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CC66FF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Vencer los Subproblemas</a:t>
            </a:r>
            <a:endParaRPr lang="es-ES" sz="1800" dirty="0">
              <a:solidFill>
                <a:srgbClr val="CC66FF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0301D8B-A15C-5F62-18DB-827BB31A42D2}"/>
              </a:ext>
            </a:extLst>
          </p:cNvPr>
          <p:cNvSpPr txBox="1"/>
          <p:nvPr/>
        </p:nvSpPr>
        <p:spPr>
          <a:xfrm>
            <a:off x="6120154" y="1385752"/>
            <a:ext cx="264829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FF6699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Combinar las soluciones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B3E72C78-0015-CDAE-BE82-2CD8630184BE}"/>
              </a:ext>
            </a:extLst>
          </p:cNvPr>
          <p:cNvSpPr/>
          <p:nvPr/>
        </p:nvSpPr>
        <p:spPr>
          <a:xfrm>
            <a:off x="2384720" y="2451423"/>
            <a:ext cx="3902528" cy="2318657"/>
          </a:xfrm>
          <a:custGeom>
            <a:avLst/>
            <a:gdLst>
              <a:gd name="connsiteX0" fmla="*/ 0 w 3902528"/>
              <a:gd name="connsiteY0" fmla="*/ 0 h 2318657"/>
              <a:gd name="connsiteX1" fmla="*/ 635555 w 3902528"/>
              <a:gd name="connsiteY1" fmla="*/ 0 h 2318657"/>
              <a:gd name="connsiteX2" fmla="*/ 1075983 w 3902528"/>
              <a:gd name="connsiteY2" fmla="*/ 0 h 2318657"/>
              <a:gd name="connsiteX3" fmla="*/ 1633487 w 3902528"/>
              <a:gd name="connsiteY3" fmla="*/ 0 h 2318657"/>
              <a:gd name="connsiteX4" fmla="*/ 2073915 w 3902528"/>
              <a:gd name="connsiteY4" fmla="*/ 0 h 2318657"/>
              <a:gd name="connsiteX5" fmla="*/ 2592394 w 3902528"/>
              <a:gd name="connsiteY5" fmla="*/ 0 h 2318657"/>
              <a:gd name="connsiteX6" fmla="*/ 3149898 w 3902528"/>
              <a:gd name="connsiteY6" fmla="*/ 0 h 2318657"/>
              <a:gd name="connsiteX7" fmla="*/ 3902528 w 3902528"/>
              <a:gd name="connsiteY7" fmla="*/ 0 h 2318657"/>
              <a:gd name="connsiteX8" fmla="*/ 3902528 w 3902528"/>
              <a:gd name="connsiteY8" fmla="*/ 533291 h 2318657"/>
              <a:gd name="connsiteX9" fmla="*/ 3902528 w 3902528"/>
              <a:gd name="connsiteY9" fmla="*/ 1136142 h 2318657"/>
              <a:gd name="connsiteX10" fmla="*/ 3902528 w 3902528"/>
              <a:gd name="connsiteY10" fmla="*/ 1715806 h 2318657"/>
              <a:gd name="connsiteX11" fmla="*/ 3902528 w 3902528"/>
              <a:gd name="connsiteY11" fmla="*/ 2318657 h 2318657"/>
              <a:gd name="connsiteX12" fmla="*/ 3266973 w 3902528"/>
              <a:gd name="connsiteY12" fmla="*/ 2318657 h 2318657"/>
              <a:gd name="connsiteX13" fmla="*/ 2787520 w 3902528"/>
              <a:gd name="connsiteY13" fmla="*/ 2318657 h 2318657"/>
              <a:gd name="connsiteX14" fmla="*/ 2308067 w 3902528"/>
              <a:gd name="connsiteY14" fmla="*/ 2318657 h 2318657"/>
              <a:gd name="connsiteX15" fmla="*/ 1789588 w 3902528"/>
              <a:gd name="connsiteY15" fmla="*/ 2318657 h 2318657"/>
              <a:gd name="connsiteX16" fmla="*/ 1154033 w 3902528"/>
              <a:gd name="connsiteY16" fmla="*/ 2318657 h 2318657"/>
              <a:gd name="connsiteX17" fmla="*/ 596529 w 3902528"/>
              <a:gd name="connsiteY17" fmla="*/ 2318657 h 2318657"/>
              <a:gd name="connsiteX18" fmla="*/ 0 w 3902528"/>
              <a:gd name="connsiteY18" fmla="*/ 2318657 h 2318657"/>
              <a:gd name="connsiteX19" fmla="*/ 0 w 3902528"/>
              <a:gd name="connsiteY19" fmla="*/ 1785366 h 2318657"/>
              <a:gd name="connsiteX20" fmla="*/ 0 w 3902528"/>
              <a:gd name="connsiteY20" fmla="*/ 1159329 h 2318657"/>
              <a:gd name="connsiteX21" fmla="*/ 0 w 3902528"/>
              <a:gd name="connsiteY21" fmla="*/ 533291 h 2318657"/>
              <a:gd name="connsiteX22" fmla="*/ 0 w 3902528"/>
              <a:gd name="connsiteY22" fmla="*/ 0 h 2318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902528" h="2318657" extrusionOk="0">
                <a:moveTo>
                  <a:pt x="0" y="0"/>
                </a:moveTo>
                <a:cubicBezTo>
                  <a:pt x="256982" y="-39331"/>
                  <a:pt x="401276" y="24640"/>
                  <a:pt x="635555" y="0"/>
                </a:cubicBezTo>
                <a:cubicBezTo>
                  <a:pt x="869834" y="-24640"/>
                  <a:pt x="956957" y="35334"/>
                  <a:pt x="1075983" y="0"/>
                </a:cubicBezTo>
                <a:cubicBezTo>
                  <a:pt x="1195009" y="-35334"/>
                  <a:pt x="1409072" y="44920"/>
                  <a:pt x="1633487" y="0"/>
                </a:cubicBezTo>
                <a:cubicBezTo>
                  <a:pt x="1857902" y="-44920"/>
                  <a:pt x="1959961" y="16923"/>
                  <a:pt x="2073915" y="0"/>
                </a:cubicBezTo>
                <a:cubicBezTo>
                  <a:pt x="2187869" y="-16923"/>
                  <a:pt x="2470718" y="32020"/>
                  <a:pt x="2592394" y="0"/>
                </a:cubicBezTo>
                <a:cubicBezTo>
                  <a:pt x="2714070" y="-32020"/>
                  <a:pt x="2919523" y="49339"/>
                  <a:pt x="3149898" y="0"/>
                </a:cubicBezTo>
                <a:cubicBezTo>
                  <a:pt x="3380273" y="-49339"/>
                  <a:pt x="3746173" y="82087"/>
                  <a:pt x="3902528" y="0"/>
                </a:cubicBezTo>
                <a:cubicBezTo>
                  <a:pt x="3928250" y="261236"/>
                  <a:pt x="3901805" y="275438"/>
                  <a:pt x="3902528" y="533291"/>
                </a:cubicBezTo>
                <a:cubicBezTo>
                  <a:pt x="3903251" y="791144"/>
                  <a:pt x="3862886" y="848458"/>
                  <a:pt x="3902528" y="1136142"/>
                </a:cubicBezTo>
                <a:cubicBezTo>
                  <a:pt x="3942170" y="1423826"/>
                  <a:pt x="3866854" y="1563211"/>
                  <a:pt x="3902528" y="1715806"/>
                </a:cubicBezTo>
                <a:cubicBezTo>
                  <a:pt x="3938202" y="1868401"/>
                  <a:pt x="3889331" y="2025246"/>
                  <a:pt x="3902528" y="2318657"/>
                </a:cubicBezTo>
                <a:cubicBezTo>
                  <a:pt x="3709216" y="2318803"/>
                  <a:pt x="3405620" y="2270893"/>
                  <a:pt x="3266973" y="2318657"/>
                </a:cubicBezTo>
                <a:cubicBezTo>
                  <a:pt x="3128327" y="2366421"/>
                  <a:pt x="2952544" y="2277208"/>
                  <a:pt x="2787520" y="2318657"/>
                </a:cubicBezTo>
                <a:cubicBezTo>
                  <a:pt x="2622496" y="2360106"/>
                  <a:pt x="2519699" y="2289007"/>
                  <a:pt x="2308067" y="2318657"/>
                </a:cubicBezTo>
                <a:cubicBezTo>
                  <a:pt x="2096435" y="2348307"/>
                  <a:pt x="1916141" y="2270314"/>
                  <a:pt x="1789588" y="2318657"/>
                </a:cubicBezTo>
                <a:cubicBezTo>
                  <a:pt x="1663035" y="2367000"/>
                  <a:pt x="1469790" y="2265176"/>
                  <a:pt x="1154033" y="2318657"/>
                </a:cubicBezTo>
                <a:cubicBezTo>
                  <a:pt x="838276" y="2372138"/>
                  <a:pt x="857196" y="2297230"/>
                  <a:pt x="596529" y="2318657"/>
                </a:cubicBezTo>
                <a:cubicBezTo>
                  <a:pt x="335862" y="2340084"/>
                  <a:pt x="269452" y="2312954"/>
                  <a:pt x="0" y="2318657"/>
                </a:cubicBezTo>
                <a:cubicBezTo>
                  <a:pt x="-25525" y="2170956"/>
                  <a:pt x="20446" y="1953011"/>
                  <a:pt x="0" y="1785366"/>
                </a:cubicBezTo>
                <a:cubicBezTo>
                  <a:pt x="-20446" y="1617721"/>
                  <a:pt x="6153" y="1322923"/>
                  <a:pt x="0" y="1159329"/>
                </a:cubicBezTo>
                <a:cubicBezTo>
                  <a:pt x="-6153" y="995735"/>
                  <a:pt x="5583" y="753569"/>
                  <a:pt x="0" y="533291"/>
                </a:cubicBezTo>
                <a:cubicBezTo>
                  <a:pt x="-5583" y="313013"/>
                  <a:pt x="48074" y="237756"/>
                  <a:pt x="0" y="0"/>
                </a:cubicBezTo>
                <a:close/>
              </a:path>
            </a:pathLst>
          </a:custGeom>
          <a:noFill/>
          <a:ln w="57150">
            <a:solidFill>
              <a:srgbClr val="CC66FF"/>
            </a:solidFill>
            <a:extLst>
              <a:ext uri="{C807C97D-BFC1-408E-A445-0C87EB9F89A2}">
                <ask:lineSketchStyleProps xmlns:ask="http://schemas.microsoft.com/office/drawing/2018/sketchyshapes" sd="347013528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87ECB9E-02D1-AAC9-46A1-0548C4AD5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814" y="2571750"/>
            <a:ext cx="3568340" cy="207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19116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942948B2-6595-E03F-5A65-E6A74306739A}"/>
              </a:ext>
            </a:extLst>
          </p:cNvPr>
          <p:cNvSpPr/>
          <p:nvPr/>
        </p:nvSpPr>
        <p:spPr>
          <a:xfrm>
            <a:off x="153080" y="2959176"/>
            <a:ext cx="2935741" cy="549038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15363203-D141-66D0-0D80-CC84A6284B29}"/>
              </a:ext>
            </a:extLst>
          </p:cNvPr>
          <p:cNvSpPr/>
          <p:nvPr/>
        </p:nvSpPr>
        <p:spPr>
          <a:xfrm>
            <a:off x="149337" y="1229054"/>
            <a:ext cx="1683884" cy="549038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B7129BE-5F7E-5307-CB53-CD6EB84CBDFB}"/>
              </a:ext>
            </a:extLst>
          </p:cNvPr>
          <p:cNvSpPr/>
          <p:nvPr/>
        </p:nvSpPr>
        <p:spPr>
          <a:xfrm>
            <a:off x="0" y="0"/>
            <a:ext cx="9144000" cy="1006549"/>
          </a:xfrm>
          <a:prstGeom prst="rect">
            <a:avLst/>
          </a:prstGeom>
          <a:solidFill>
            <a:srgbClr val="494A69"/>
          </a:solidFill>
          <a:ln>
            <a:solidFill>
              <a:srgbClr val="494A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7222016-1AD7-7D8B-7C8A-8FAB50498B1E}"/>
              </a:ext>
            </a:extLst>
          </p:cNvPr>
          <p:cNvSpPr txBox="1"/>
          <p:nvPr/>
        </p:nvSpPr>
        <p:spPr>
          <a:xfrm>
            <a:off x="153080" y="87775"/>
            <a:ext cx="55231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s-MX" sz="3600" b="1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Notación </a:t>
            </a:r>
            <a:r>
              <a:rPr kumimoji="0" lang="es-MX" sz="3600" b="1" u="none" strike="noStrike" kern="0" cap="none" spc="0" normalizeH="0" baseline="0" noProof="0" dirty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O grande</a:t>
            </a:r>
            <a:r>
              <a:rPr kumimoji="0" lang="en-US" sz="3600" b="1" u="none" strike="noStrike" kern="0" cap="none" spc="0" normalizeH="0" baseline="0" noProof="0" dirty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 </a:t>
            </a:r>
            <a:r>
              <a:rPr kumimoji="0" lang="en-US" sz="4800" b="1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Cascadia Code SemiBold" panose="020B0609020000020004" pitchFamily="49" charset="0"/>
                <a:cs typeface="Cascadia Code SemiBold" panose="020B0609020000020004" pitchFamily="49" charset="0"/>
                <a:sym typeface="Rubik Mono One"/>
              </a:rPr>
              <a:t>{</a:t>
            </a:r>
            <a:endParaRPr lang="es-MX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3414FBC-54D0-8E8D-9D10-C744191DF7D0}"/>
              </a:ext>
            </a:extLst>
          </p:cNvPr>
          <p:cNvSpPr txBox="1"/>
          <p:nvPr/>
        </p:nvSpPr>
        <p:spPr>
          <a:xfrm>
            <a:off x="153080" y="1905031"/>
            <a:ext cx="869292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>
                <a:solidFill>
                  <a:schemeClr val="bg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Es una forma matemática de describir el límite superior del tiempo de ejecución o la complejidad espacial de un algoritmo en función del tamaño de la entrada. </a:t>
            </a:r>
            <a:endParaRPr lang="es-MX" sz="1600" dirty="0">
              <a:solidFill>
                <a:schemeClr val="bg1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9C3B0E1-68E4-422E-51C9-927C3B0AC86A}"/>
              </a:ext>
            </a:extLst>
          </p:cNvPr>
          <p:cNvSpPr txBox="1"/>
          <p:nvPr/>
        </p:nvSpPr>
        <p:spPr>
          <a:xfrm>
            <a:off x="149337" y="1232516"/>
            <a:ext cx="1943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4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Concepto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352C3E7-B208-DCF3-E606-5F9C59F2D380}"/>
              </a:ext>
            </a:extLst>
          </p:cNvPr>
          <p:cNvSpPr txBox="1"/>
          <p:nvPr/>
        </p:nvSpPr>
        <p:spPr>
          <a:xfrm>
            <a:off x="153080" y="3002862"/>
            <a:ext cx="30207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4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Para qu</a:t>
            </a:r>
            <a:r>
              <a:rPr lang="es-MX" sz="24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é</a:t>
            </a:r>
            <a:r>
              <a:rPr lang="es-ES" sz="2400" dirty="0">
                <a:solidFill>
                  <a:srgbClr val="FF9900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sirve? 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4F1407A-F651-2932-3650-8EA9834965AE}"/>
              </a:ext>
            </a:extLst>
          </p:cNvPr>
          <p:cNvSpPr txBox="1"/>
          <p:nvPr/>
        </p:nvSpPr>
        <p:spPr>
          <a:xfrm>
            <a:off x="153080" y="3672636"/>
            <a:ext cx="85582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600" dirty="0">
                <a:solidFill>
                  <a:schemeClr val="bg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Sirve para clasificar algoritmos según su eficiencia, ayudando a predecir el comportamiento y rendimiento de estos, especialmente en casos con grandes volúmenes de datos. </a:t>
            </a:r>
            <a:endParaRPr lang="es-MX" sz="1600" dirty="0">
              <a:solidFill>
                <a:schemeClr val="bg1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15255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D1DED3BE-91BF-24DC-E0E8-6F3BB42BBF86}"/>
              </a:ext>
            </a:extLst>
          </p:cNvPr>
          <p:cNvSpPr/>
          <p:nvPr/>
        </p:nvSpPr>
        <p:spPr>
          <a:xfrm>
            <a:off x="0" y="1"/>
            <a:ext cx="9144000" cy="310242"/>
          </a:xfrm>
          <a:prstGeom prst="rect">
            <a:avLst/>
          </a:prstGeom>
          <a:solidFill>
            <a:srgbClr val="494A69"/>
          </a:solidFill>
          <a:ln>
            <a:solidFill>
              <a:srgbClr val="494A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FFF26A0-E174-3599-E45A-085D5CBBF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36" y="424652"/>
            <a:ext cx="8776927" cy="44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79064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is Is Justice Day by Slidesgo">
  <a:themeElements>
    <a:clrScheme name="Simple Light">
      <a:dk1>
        <a:srgbClr val="000000"/>
      </a:dk1>
      <a:lt1>
        <a:srgbClr val="EAE7DE"/>
      </a:lt1>
      <a:dk2>
        <a:srgbClr val="FF2A56"/>
      </a:dk2>
      <a:lt2>
        <a:srgbClr val="CCCCCC"/>
      </a:lt2>
      <a:accent1>
        <a:srgbClr val="78FF40"/>
      </a:accent1>
      <a:accent2>
        <a:srgbClr val="F3F3F3"/>
      </a:accent2>
      <a:accent3>
        <a:srgbClr val="EFEFEF"/>
      </a:accent3>
      <a:accent4>
        <a:srgbClr val="FFFFFF"/>
      </a:accent4>
      <a:accent5>
        <a:srgbClr val="FFFFFF"/>
      </a:accent5>
      <a:accent6>
        <a:srgbClr val="FFFFFF"/>
      </a:accent6>
      <a:hlink>
        <a:srgbClr val="1B1A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5C288EF304554EBC7A0DE6BB38516A" ma:contentTypeVersion="15" ma:contentTypeDescription="Create a new document." ma:contentTypeScope="" ma:versionID="1280c97412a7627d9af74b1a98812d90">
  <xsd:schema xmlns:xsd="http://www.w3.org/2001/XMLSchema" xmlns:xs="http://www.w3.org/2001/XMLSchema" xmlns:p="http://schemas.microsoft.com/office/2006/metadata/properties" xmlns:ns2="c9254fc3-1a98-4ace-8a8e-e9ec23b23ee4" xmlns:ns3="1ed75440-2403-4fcd-8115-8e1263f921d1" targetNamespace="http://schemas.microsoft.com/office/2006/metadata/properties" ma:root="true" ma:fieldsID="25388627eebb5faaa5ad22f1aa1307df" ns2:_="" ns3:_="">
    <xsd:import namespace="c9254fc3-1a98-4ace-8a8e-e9ec23b23ee4"/>
    <xsd:import namespace="1ed75440-2403-4fcd-8115-8e1263f921d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254fc3-1a98-4ace-8a8e-e9ec23b23e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68c71841-f6c0-4e60-bfb4-68ec9f6baf4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d75440-2403-4fcd-8115-8e1263f921d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d933c341-d71a-4cbc-9e35-35e22ef36a46}" ma:internalName="TaxCatchAll" ma:showField="CatchAllData" ma:web="1ed75440-2403-4fcd-8115-8e1263f921d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ed75440-2403-4fcd-8115-8e1263f921d1" xsi:nil="true"/>
    <lcf76f155ced4ddcb4097134ff3c332f xmlns="c9254fc3-1a98-4ace-8a8e-e9ec23b23ee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D243968-EDA6-49E9-BF5B-38E312A65082}"/>
</file>

<file path=customXml/itemProps2.xml><?xml version="1.0" encoding="utf-8"?>
<ds:datastoreItem xmlns:ds="http://schemas.openxmlformats.org/officeDocument/2006/customXml" ds:itemID="{D225AB4C-CA00-479C-95AD-F718673D9623}"/>
</file>

<file path=customXml/itemProps3.xml><?xml version="1.0" encoding="utf-8"?>
<ds:datastoreItem xmlns:ds="http://schemas.openxmlformats.org/officeDocument/2006/customXml" ds:itemID="{3824423C-B9CC-4B3E-A414-D8107CE77F47}"/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523</Words>
  <Application>Microsoft Office PowerPoint</Application>
  <PresentationFormat>Presentación en pantalla (16:9)</PresentationFormat>
  <Paragraphs>72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Arial</vt:lpstr>
      <vt:lpstr>Rubik Mono One</vt:lpstr>
      <vt:lpstr>Rubik</vt:lpstr>
      <vt:lpstr>Wingdings</vt:lpstr>
      <vt:lpstr>Cascadia Code SemiBold</vt:lpstr>
      <vt:lpstr>Roboto Condensed Light</vt:lpstr>
      <vt:lpstr>This Is Justice Day by Slidesgo</vt:lpstr>
      <vt:lpstr>Método de ordenamiento       Quick Sort;</vt:lpstr>
      <vt:lpstr>Contenido {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Metodo de ordenamiento       Quick Sort;</dc:title>
  <dc:creator>belem uriegas</dc:creator>
  <cp:lastModifiedBy>ANGEL NAVILA FERNANDEZ URIEGAS</cp:lastModifiedBy>
  <cp:revision>8</cp:revision>
  <dcterms:modified xsi:type="dcterms:W3CDTF">2023-11-17T05:08:11Z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0x0101001E5C288EF304554EBC7A0DE6BB38516A</vt:lpwstr>
  </property>
</Properties>
</file>